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72" r:id="rId6"/>
    <p:sldId id="261" r:id="rId7"/>
    <p:sldId id="262" r:id="rId8"/>
    <p:sldId id="263" r:id="rId9"/>
    <p:sldId id="270" r:id="rId10"/>
    <p:sldId id="271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8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0D2E6-D73C-4D9C-9CDA-2BC4F7D527B1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B422F-AA25-4F7D-B13B-43FB2088C1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422F-AA25-4F7D-B13B-43FB2088C1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71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41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92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9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10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103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44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675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73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36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2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32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1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74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09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06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5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95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6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514011"/>
            <a:ext cx="8825658" cy="2677648"/>
          </a:xfrm>
        </p:spPr>
        <p:txBody>
          <a:bodyPr/>
          <a:lstStyle/>
          <a:p>
            <a:r>
              <a:rPr lang="en-GB" sz="6000" dirty="0" smtClean="0"/>
              <a:t>Assistive Robot with EMG Control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722374"/>
            <a:ext cx="8825658" cy="417870"/>
          </a:xfrm>
        </p:spPr>
        <p:txBody>
          <a:bodyPr/>
          <a:lstStyle/>
          <a:p>
            <a:r>
              <a:rPr lang="en-GB" dirty="0" smtClean="0"/>
              <a:t>Raj Manandhar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34" y="2270347"/>
            <a:ext cx="5454869" cy="40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</a:t>
            </a:r>
            <a:r>
              <a:rPr lang="en-GB" dirty="0" smtClean="0"/>
              <a:t>Computer Vision (</a:t>
            </a:r>
            <a:r>
              <a:rPr lang="en-GB" dirty="0" err="1" smtClean="0"/>
              <a:t>ArUco</a:t>
            </a:r>
            <a:r>
              <a:rPr lang="en-GB" dirty="0" smtClean="0"/>
              <a:t> Markers)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ArUco Markers easily identifies id’s of the marker. </a:t>
            </a:r>
          </a:p>
          <a:p>
            <a:pPr algn="just"/>
            <a:r>
              <a:rPr lang="en-GB" dirty="0"/>
              <a:t>Future benefits of ArUco makers include position and orientation estimation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1026" name="Picture 2" descr="Image result for aruco mark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82" y="3970867"/>
            <a:ext cx="4154239" cy="19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uco mark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2" y="3970866"/>
            <a:ext cx="1965325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ruco markers pos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266" y="3976423"/>
            <a:ext cx="2606675" cy="195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Current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139" y="2603500"/>
            <a:ext cx="5245846" cy="3416300"/>
          </a:xfrm>
        </p:spPr>
        <p:txBody>
          <a:bodyPr/>
          <a:lstStyle/>
          <a:p>
            <a:r>
              <a:rPr lang="en-GB" dirty="0" smtClean="0"/>
              <a:t>Permanent location for picking up objects.</a:t>
            </a:r>
          </a:p>
          <a:p>
            <a:r>
              <a:rPr lang="en-GB" dirty="0" smtClean="0"/>
              <a:t>Check for object and then Pick and Place</a:t>
            </a:r>
          </a:p>
          <a:p>
            <a:r>
              <a:rPr lang="en-GB" dirty="0" smtClean="0"/>
              <a:t>Robot moves in Joint Space </a:t>
            </a:r>
          </a:p>
          <a:p>
            <a:r>
              <a:rPr lang="en-GB" dirty="0" smtClean="0"/>
              <a:t>To move Linear the distance is divided with the number of steps wanted. Then in a “For loop” this number is added to the current position.</a:t>
            </a:r>
          </a:p>
          <a:p>
            <a:pPr algn="just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5" name="Fian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3535"/>
          <a:stretch/>
        </p:blipFill>
        <p:spPr>
          <a:xfrm>
            <a:off x="6287028" y="2502708"/>
            <a:ext cx="5406337" cy="35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124163" cy="706964"/>
          </a:xfrm>
        </p:spPr>
        <p:txBody>
          <a:bodyPr/>
          <a:lstStyle/>
          <a:p>
            <a:r>
              <a:rPr lang="en-GB" dirty="0" smtClean="0"/>
              <a:t>Development : Graphical User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 based Interface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4" y="3183326"/>
            <a:ext cx="2872892" cy="1683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4" y="4974202"/>
            <a:ext cx="2865400" cy="167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75" y="3183325"/>
            <a:ext cx="2873811" cy="1683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75" y="4974202"/>
            <a:ext cx="2873811" cy="1683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58" y="3183325"/>
            <a:ext cx="2872892" cy="1683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58" y="4974202"/>
            <a:ext cx="2872892" cy="1683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831690"/>
            <a:ext cx="5574524" cy="3188109"/>
          </a:xfrm>
        </p:spPr>
        <p:txBody>
          <a:bodyPr/>
          <a:lstStyle/>
          <a:p>
            <a:r>
              <a:rPr lang="en-GB" dirty="0" smtClean="0"/>
              <a:t>3D print the EMG band.</a:t>
            </a:r>
          </a:p>
          <a:p>
            <a:r>
              <a:rPr lang="en-GB" dirty="0" smtClean="0"/>
              <a:t>Communication of the EMG band, the GUI and the Robot.</a:t>
            </a:r>
          </a:p>
          <a:p>
            <a:r>
              <a:rPr lang="en-GB" dirty="0" smtClean="0"/>
              <a:t>Pick up from dropped location.</a:t>
            </a:r>
          </a:p>
          <a:p>
            <a:r>
              <a:rPr lang="en-GB" dirty="0" smtClean="0"/>
              <a:t>Get pose from </a:t>
            </a:r>
            <a:r>
              <a:rPr lang="en-GB" dirty="0" err="1" smtClean="0"/>
              <a:t>ArUco</a:t>
            </a:r>
            <a:r>
              <a:rPr lang="en-GB" dirty="0" smtClean="0"/>
              <a:t> Markers.</a:t>
            </a:r>
          </a:p>
          <a:p>
            <a:r>
              <a:rPr lang="en-GB" dirty="0" smtClean="0"/>
              <a:t>Find the User.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44" y="2831690"/>
            <a:ext cx="4704182" cy="34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 smtClean="0"/>
              <a:t>Electrodes : Using Non-Reusable Gelled Electrodes </a:t>
            </a:r>
          </a:p>
          <a:p>
            <a:pPr algn="just"/>
            <a:r>
              <a:rPr lang="en-GB" dirty="0" smtClean="0"/>
              <a:t>Wireless Communication : RF Transceivers</a:t>
            </a:r>
          </a:p>
          <a:p>
            <a:pPr algn="just"/>
            <a:r>
              <a:rPr lang="en-GB" dirty="0" smtClean="0"/>
              <a:t>Microcontroller : Arduino Pro Mini</a:t>
            </a:r>
          </a:p>
          <a:p>
            <a:pPr algn="just"/>
            <a:r>
              <a:rPr lang="en-GB" dirty="0" smtClean="0"/>
              <a:t>Robot Arm : Using Cartesian co-ordinates to move to different locations</a:t>
            </a:r>
          </a:p>
          <a:p>
            <a:pPr algn="just"/>
            <a:r>
              <a:rPr lang="en-GB" dirty="0" smtClean="0"/>
              <a:t>Camera : Using Right Hand Camera of Sawyer</a:t>
            </a:r>
          </a:p>
          <a:p>
            <a:pPr algn="just"/>
            <a:r>
              <a:rPr lang="en-GB" dirty="0" smtClean="0"/>
              <a:t>Object Detection : ArUco Markers</a:t>
            </a:r>
          </a:p>
          <a:p>
            <a:pPr algn="just"/>
            <a:r>
              <a:rPr lang="en-GB" dirty="0" smtClean="0"/>
              <a:t>Object Location : Pre-defined locations</a:t>
            </a:r>
          </a:p>
          <a:p>
            <a:pPr algn="just"/>
            <a:r>
              <a:rPr lang="en-GB" dirty="0" smtClean="0"/>
              <a:t>GUI : Image Based (every command relates to an image) </a:t>
            </a:r>
          </a:p>
          <a:p>
            <a:pPr algn="just"/>
            <a:r>
              <a:rPr lang="en-GB" dirty="0" smtClean="0"/>
              <a:t>Communication between all the systems done through ROS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38" y="2434627"/>
            <a:ext cx="5454869" cy="4091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Table of 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Project Development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EMG Sensor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Robot Arm(Sawyer)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Computer Vision with Robot’s Camera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Graphical User Interface (GUI)</a:t>
            </a:r>
          </a:p>
          <a:p>
            <a:r>
              <a:rPr lang="en-GB" dirty="0" smtClean="0"/>
              <a:t>Future </a:t>
            </a:r>
            <a:r>
              <a:rPr lang="en-GB" dirty="0" smtClean="0"/>
              <a:t>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Picking objects from a table is a daily task.</a:t>
            </a:r>
          </a:p>
          <a:p>
            <a:r>
              <a:rPr lang="en-GB" dirty="0" smtClean="0"/>
              <a:t>On a wheelchair, an individual’s reachability decreases.</a:t>
            </a:r>
          </a:p>
          <a:p>
            <a:r>
              <a:rPr lang="en-GB" dirty="0" smtClean="0"/>
              <a:t>Main Goal - The </a:t>
            </a:r>
            <a:r>
              <a:rPr lang="en-GB" dirty="0"/>
              <a:t>main objective of this project is to get a robotic arm to pick up an object from a table and give it to the </a:t>
            </a:r>
            <a:r>
              <a:rPr lang="en-GB" dirty="0" smtClean="0"/>
              <a:t>user through an easy to use controller.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8" t="21948" r="5815"/>
          <a:stretch/>
        </p:blipFill>
        <p:spPr bwMode="auto">
          <a:xfrm>
            <a:off x="2680146" y="4384353"/>
            <a:ext cx="3248691" cy="2311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08" y="4379300"/>
            <a:ext cx="2654709" cy="23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EMG Sensor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9670" y="2595072"/>
            <a:ext cx="7668795" cy="3416300"/>
          </a:xfrm>
        </p:spPr>
        <p:txBody>
          <a:bodyPr/>
          <a:lstStyle/>
          <a:p>
            <a:pPr algn="just"/>
            <a:r>
              <a:rPr lang="en-GB" dirty="0" smtClean="0"/>
              <a:t>Pre processed signal from EMG Sensor.</a:t>
            </a:r>
          </a:p>
          <a:p>
            <a:pPr algn="just"/>
            <a:r>
              <a:rPr lang="en-GB" dirty="0" smtClean="0"/>
              <a:t>Check electrodes value and get an appropriate threshold.</a:t>
            </a:r>
          </a:p>
          <a:p>
            <a:pPr algn="just"/>
            <a:r>
              <a:rPr lang="en-GB" dirty="0" smtClean="0"/>
              <a:t>Two different types of Electrodes, gelled and non-gelled reusable electrodes.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4274" y="4165518"/>
            <a:ext cx="10760119" cy="2323772"/>
            <a:chOff x="-397604" y="3792443"/>
            <a:chExt cx="12505102" cy="2654797"/>
          </a:xfrm>
        </p:grpSpPr>
        <p:pic>
          <p:nvPicPr>
            <p:cNvPr id="1026" name="Picture 2" descr="https://www.physioparts.co.uk/media/catalog/product/cache/15/image/650x650/9df78eab33525d08d6e5fb8d27136e95/1/_/1_38_1_1/physioplux-disposable-emg-electrodes-25-physioplux-com-3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33" y="3792443"/>
              <a:ext cx="2654797" cy="265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6054881" y="3939438"/>
              <a:ext cx="1880668" cy="2395690"/>
              <a:chOff x="4921747" y="3901513"/>
              <a:chExt cx="1880668" cy="239569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1747" y="5008718"/>
                <a:ext cx="1535138" cy="128848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5660" y="3901513"/>
                <a:ext cx="1266755" cy="1063224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-397604" y="4659861"/>
              <a:ext cx="2258286" cy="38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Gelled</a:t>
              </a:r>
              <a:r>
                <a:rPr lang="en-GB" sz="1400" dirty="0" smtClean="0"/>
                <a:t> </a:t>
              </a:r>
              <a:r>
                <a:rPr lang="en-GB" sz="1600" dirty="0" smtClean="0"/>
                <a:t>Electrodes</a:t>
              </a:r>
              <a:endParaRPr lang="en-GB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52052" y="4659861"/>
              <a:ext cx="3955446" cy="38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Non-Gelled Reusable Electrodes</a:t>
              </a:r>
              <a:endParaRPr lang="en-GB" sz="16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23501" r="31335" b="27017"/>
          <a:stretch/>
        </p:blipFill>
        <p:spPr>
          <a:xfrm>
            <a:off x="9540779" y="2148371"/>
            <a:ext cx="2043614" cy="1530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723" y="3679276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EMG Sensor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760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EMG Sensor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830" y="2590861"/>
            <a:ext cx="10448333" cy="3416300"/>
          </a:xfrm>
        </p:spPr>
        <p:txBody>
          <a:bodyPr/>
          <a:lstStyle/>
          <a:p>
            <a:pPr algn="just"/>
            <a:r>
              <a:rPr lang="en-GB" dirty="0" smtClean="0"/>
              <a:t>Check value on Arduino and record the data</a:t>
            </a:r>
          </a:p>
          <a:p>
            <a:pPr algn="just"/>
            <a:r>
              <a:rPr lang="en-GB" dirty="0" smtClean="0"/>
              <a:t>Gelled, max value was 940 while non-gelled electrodes max value was 630.</a:t>
            </a:r>
          </a:p>
          <a:p>
            <a:pPr algn="just"/>
            <a:r>
              <a:rPr lang="en-GB" dirty="0" smtClean="0"/>
              <a:t>After few minutes non gelled electrodes stops sending signal due to movement.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50" y="4429893"/>
            <a:ext cx="3810000" cy="2143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821" y="406056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Value  = 940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8305792" y="406056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Value  = 630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339" r="15962" b="32483"/>
          <a:stretch/>
        </p:blipFill>
        <p:spPr>
          <a:xfrm>
            <a:off x="7055559" y="4429894"/>
            <a:ext cx="4602321" cy="21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8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EMG Sensor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458" y="2426519"/>
            <a:ext cx="8825659" cy="3416300"/>
          </a:xfrm>
        </p:spPr>
        <p:txBody>
          <a:bodyPr/>
          <a:lstStyle/>
          <a:p>
            <a:pPr algn="just"/>
            <a:r>
              <a:rPr lang="en-GB" dirty="0" smtClean="0"/>
              <a:t>Choosing a Wireless Communication device  and Microcontroller: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17163" r="17390" b="19896"/>
          <a:stretch/>
        </p:blipFill>
        <p:spPr>
          <a:xfrm>
            <a:off x="2562389" y="2997143"/>
            <a:ext cx="1993139" cy="1845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85174"/>
              </p:ext>
            </p:extLst>
          </p:nvPr>
        </p:nvGraphicFramePr>
        <p:xfrm>
          <a:off x="2142639" y="5114979"/>
          <a:ext cx="2962390" cy="1524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2314"/>
                <a:gridCol w="585721"/>
                <a:gridCol w="59435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Parameter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Typ.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Units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Supply current in power down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900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 smtClean="0"/>
                        <a:t>nA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Transmit current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11.3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Receive current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12.3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t="13042" r="16800" b="18390"/>
          <a:stretch/>
        </p:blipFill>
        <p:spPr>
          <a:xfrm>
            <a:off x="7225076" y="3138307"/>
            <a:ext cx="2300748" cy="156332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64642"/>
              </p:ext>
            </p:extLst>
          </p:nvPr>
        </p:nvGraphicFramePr>
        <p:xfrm>
          <a:off x="6885389" y="5114978"/>
          <a:ext cx="2971256" cy="1524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7648"/>
                <a:gridCol w="587474"/>
                <a:gridCol w="596134"/>
              </a:tblGrid>
              <a:tr h="38100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Parameter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Typ.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Units</a:t>
                      </a:r>
                      <a:endParaRPr lang="en-GB" sz="105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Power down</a:t>
                      </a:r>
                      <a:r>
                        <a:rPr lang="en-GB" sz="1050" baseline="0" dirty="0" smtClean="0"/>
                        <a:t> mode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0.90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3.3V on Raw pin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4.9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3.3V on </a:t>
                      </a:r>
                      <a:r>
                        <a:rPr lang="en-GB" sz="1050" dirty="0" err="1" smtClean="0"/>
                        <a:t>Vcc</a:t>
                      </a:r>
                      <a:r>
                        <a:rPr lang="en-GB" sz="1050" dirty="0" smtClean="0"/>
                        <a:t> pin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5.0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4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Robot Arm(Sawyer)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700418"/>
            <a:ext cx="6691188" cy="2044349"/>
          </a:xfrm>
        </p:spPr>
        <p:txBody>
          <a:bodyPr/>
          <a:lstStyle/>
          <a:p>
            <a:pPr algn="just"/>
            <a:r>
              <a:rPr lang="en-GB" dirty="0" smtClean="0"/>
              <a:t>Find Orientation for Pick and place</a:t>
            </a:r>
          </a:p>
          <a:p>
            <a:pPr algn="just"/>
            <a:r>
              <a:rPr lang="en-GB" dirty="0" smtClean="0"/>
              <a:t>Find Table parameters </a:t>
            </a:r>
          </a:p>
          <a:p>
            <a:pPr algn="just"/>
            <a:r>
              <a:rPr lang="en-GB" dirty="0" smtClean="0"/>
              <a:t>Use inverse kinematics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7" y="1973968"/>
            <a:ext cx="6153358" cy="4615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7" b="100000" l="3093" r="906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09"/>
          <a:stretch/>
        </p:blipFill>
        <p:spPr>
          <a:xfrm rot="5400000">
            <a:off x="1005084" y="4503906"/>
            <a:ext cx="2600508" cy="15696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49472" y="2020213"/>
            <a:ext cx="4244681" cy="4306411"/>
            <a:chOff x="4362736" y="2020213"/>
            <a:chExt cx="4244681" cy="4306411"/>
          </a:xfrm>
        </p:grpSpPr>
        <p:grpSp>
          <p:nvGrpSpPr>
            <p:cNvPr id="6" name="Group 5"/>
            <p:cNvGrpSpPr/>
            <p:nvPr/>
          </p:nvGrpSpPr>
          <p:grpSpPr>
            <a:xfrm>
              <a:off x="4847919" y="4068389"/>
              <a:ext cx="3215148" cy="2258235"/>
              <a:chOff x="3853459" y="4068389"/>
              <a:chExt cx="3215148" cy="225823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853459" y="4371410"/>
                <a:ext cx="3215148" cy="19552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187137" y="4580428"/>
                <a:ext cx="547797" cy="5435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05809" y="4677695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Robot</a:t>
                </a:r>
                <a:endParaRPr lang="en-GB" sz="1400" dirty="0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3982069" y="4479294"/>
                <a:ext cx="0" cy="10871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6949306" y="4479295"/>
                <a:ext cx="0" cy="10871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4142195" y="4852219"/>
                <a:ext cx="96361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376049" y="4590878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0.6m</a:t>
                </a:r>
                <a:endParaRPr lang="en-GB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47307" y="5553435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1.0m</a:t>
                </a:r>
                <a:endParaRPr lang="en-GB" sz="1400" dirty="0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458357" y="5221278"/>
                <a:ext cx="439" cy="93139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942436" y="4068389"/>
                <a:ext cx="1104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Z = - 0.01m</a:t>
                </a:r>
                <a:endParaRPr lang="en-GB" sz="1400" dirty="0"/>
              </a:p>
            </p:txBody>
          </p:sp>
        </p:grpSp>
        <p:sp>
          <p:nvSpPr>
            <p:cNvPr id="12" name="Arc 11"/>
            <p:cNvSpPr/>
            <p:nvPr/>
          </p:nvSpPr>
          <p:spPr>
            <a:xfrm rot="8124284">
              <a:off x="4362736" y="2020213"/>
              <a:ext cx="4244681" cy="415745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655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53814"/>
            <a:ext cx="8761413" cy="906517"/>
          </a:xfrm>
        </p:spPr>
        <p:txBody>
          <a:bodyPr/>
          <a:lstStyle/>
          <a:p>
            <a:r>
              <a:rPr lang="en-GB" dirty="0" smtClean="0"/>
              <a:t>Development : </a:t>
            </a:r>
            <a:r>
              <a:rPr lang="en-GB" dirty="0"/>
              <a:t>Computer Vision with Robot’s Camera</a:t>
            </a:r>
            <a:br>
              <a:rPr lang="en-GB" dirty="0"/>
            </a:b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91405"/>
            <a:ext cx="6143313" cy="3665821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dirty="0" smtClean="0"/>
              <a:t>Different ways to detect object: </a:t>
            </a:r>
          </a:p>
          <a:p>
            <a:pPr lvl="1" algn="just">
              <a:buFont typeface="+mj-lt"/>
              <a:buAutoNum type="arabicPeriod"/>
            </a:pPr>
            <a:r>
              <a:rPr lang="en-GB" dirty="0" err="1" smtClean="0"/>
              <a:t>Haar</a:t>
            </a:r>
            <a:r>
              <a:rPr lang="en-GB" dirty="0" smtClean="0"/>
              <a:t> </a:t>
            </a:r>
            <a:r>
              <a:rPr lang="en-GB" dirty="0" err="1" smtClean="0"/>
              <a:t>Clasifier</a:t>
            </a:r>
            <a:endParaRPr lang="en-GB" dirty="0" smtClean="0"/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Local Binary Pattern(LBP) Classifier 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Convolutional Neural Networks</a:t>
            </a:r>
          </a:p>
          <a:p>
            <a:pPr algn="just"/>
            <a:r>
              <a:rPr lang="en-GB" dirty="0"/>
              <a:t>Some other ways to detect objects: </a:t>
            </a:r>
            <a:endParaRPr lang="en-GB" dirty="0" smtClean="0"/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Difference </a:t>
            </a:r>
            <a:r>
              <a:rPr lang="en-GB" dirty="0"/>
              <a:t>in </a:t>
            </a:r>
            <a:r>
              <a:rPr lang="en-GB" dirty="0" smtClean="0"/>
              <a:t>Colour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Shape detection</a:t>
            </a:r>
          </a:p>
          <a:p>
            <a:pPr algn="just"/>
            <a:r>
              <a:rPr lang="en-GB" dirty="0" smtClean="0"/>
              <a:t>Disadvantages: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Training 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Object position not found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2050" name="Picture 2" descr="Image result for shape detection opencv c++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" t="40809" r="22384" b="6122"/>
          <a:stretch/>
        </p:blipFill>
        <p:spPr bwMode="auto">
          <a:xfrm>
            <a:off x="7383716" y="4928598"/>
            <a:ext cx="3206916" cy="12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hape detection opencv c++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15" y="3951816"/>
            <a:ext cx="3206916" cy="6514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99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53814"/>
            <a:ext cx="8761413" cy="906517"/>
          </a:xfrm>
        </p:spPr>
        <p:txBody>
          <a:bodyPr/>
          <a:lstStyle/>
          <a:p>
            <a:r>
              <a:rPr lang="en-GB" dirty="0" smtClean="0"/>
              <a:t>Development : </a:t>
            </a:r>
            <a:r>
              <a:rPr lang="en-GB" dirty="0"/>
              <a:t>Computer Vision with Robot’s Camera</a:t>
            </a:r>
            <a:br>
              <a:rPr lang="en-GB" dirty="0"/>
            </a:b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91405"/>
            <a:ext cx="6514207" cy="3665821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/>
              <a:t>Head Camera introduces unwanted objects and would increase processing time.</a:t>
            </a:r>
          </a:p>
          <a:p>
            <a:pPr algn="just"/>
            <a:r>
              <a:rPr lang="en-GB" dirty="0" smtClean="0"/>
              <a:t>Hand Camera can eliminated the head camera’s issue as it could look at objects from the top.</a:t>
            </a:r>
          </a:p>
          <a:p>
            <a:pPr marL="0" indent="0" algn="just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15" y="2266074"/>
            <a:ext cx="5454869" cy="4091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615948" y="2603499"/>
            <a:ext cx="70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979660" y="3265714"/>
            <a:ext cx="4214" cy="71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04316" y="2449610"/>
            <a:ext cx="155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Head Camera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204316" y="2940925"/>
            <a:ext cx="155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Hand Camera</a:t>
            </a:r>
            <a:endParaRPr lang="en-GB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7734"/>
              </p:ext>
            </p:extLst>
          </p:nvPr>
        </p:nvGraphicFramePr>
        <p:xfrm>
          <a:off x="1693958" y="4524315"/>
          <a:ext cx="493439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886"/>
                <a:gridCol w="2591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Head Camera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Hand Camera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 x 800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752 x 480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RGB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Greyscale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No Lighting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Synchronized Embedded Lighting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1929</TotalTime>
  <Words>540</Words>
  <Application>Microsoft Office PowerPoint</Application>
  <PresentationFormat>Widescreen</PresentationFormat>
  <Paragraphs>112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Assistive Robot with EMG Control</vt:lpstr>
      <vt:lpstr>Table of Contents</vt:lpstr>
      <vt:lpstr>Introduction</vt:lpstr>
      <vt:lpstr>Development : EMG Sensor</vt:lpstr>
      <vt:lpstr>Development : EMG Sensor</vt:lpstr>
      <vt:lpstr>Development : EMG Sensor</vt:lpstr>
      <vt:lpstr>Development : Robot Arm(Sawyer)</vt:lpstr>
      <vt:lpstr>Development : Computer Vision with Robot’s Camera  </vt:lpstr>
      <vt:lpstr>Development : Computer Vision with Robot’s Camera  </vt:lpstr>
      <vt:lpstr>Development : Computer Vision (ArUco Markers)</vt:lpstr>
      <vt:lpstr>Development : Current System</vt:lpstr>
      <vt:lpstr>Development : Graphical User Interface</vt:lpstr>
      <vt:lpstr>Future Development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Assistive Robot with EMG Control</dc:title>
  <dc:creator>Raj Manandhar</dc:creator>
  <cp:lastModifiedBy>Raj Manandhar</cp:lastModifiedBy>
  <cp:revision>84</cp:revision>
  <dcterms:created xsi:type="dcterms:W3CDTF">2018-04-08T11:54:17Z</dcterms:created>
  <dcterms:modified xsi:type="dcterms:W3CDTF">2018-04-11T15:52:32Z</dcterms:modified>
</cp:coreProperties>
</file>